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722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A9C70-0029-4CB4-9CA0-5DC9254FF411}" type="datetimeFigureOut">
              <a:rPr lang="en-IN" smtClean="0"/>
              <a:t>20-01-2025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5243F28-BEEE-401B-A008-FC81B67A6D24}" type="slidenum">
              <a:rPr lang="en-IN" smtClean="0"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23728" y="1916832"/>
            <a:ext cx="6334472" cy="2088232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en-US" sz="3200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Wilcoxon Signed Rank Sum Test</a:t>
            </a:r>
            <a:endParaRPr lang="en-IN" sz="3200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67944" y="4725144"/>
            <a:ext cx="4390256" cy="1649778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Srinibash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Dash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Gangadhar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Meher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</a:p>
          <a:p>
            <a:pPr marL="0" indent="0" algn="ctr">
              <a:buNone/>
            </a:pP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Sambalpu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Dr.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Srinibash</a:t>
            </a: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Dash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Management</a:t>
            </a:r>
          </a:p>
          <a:p>
            <a:pPr marL="0" indent="0" algn="ctr">
              <a:buNone/>
            </a:pPr>
            <a:r>
              <a:rPr lang="en-US" sz="1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Gangadhar </a:t>
            </a:r>
            <a:r>
              <a:rPr lang="en-US" sz="18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Meher</a:t>
            </a:r>
            <a:r>
              <a:rPr lang="en-US" sz="180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</a:t>
            </a:r>
            <a:endParaRPr lang="en-US" sz="1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4471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715200" cy="48737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The Wilcoxon signed-rank test is a nan-parametric statistical hypothesis test to compare two related samples.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The Wilcoxon signed rank sum test is used in place of one-sample t-test &amp; paired t-test.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>
              <a:buFont typeface="Arial" pitchFamily="34" charset="0"/>
              <a:buChar char="•"/>
            </a:pPr>
            <a:r>
              <a:rPr lang="en-US" dirty="0"/>
              <a:t>This test can be used for ordered categorical data where a numerical scale is inappropriate but it is possible to rank the observations.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en-US" sz="4000" dirty="0">
                <a:latin typeface="Algerian" pitchFamily="82" charset="0"/>
              </a:rPr>
              <a:t>introduction</a:t>
            </a:r>
            <a:endParaRPr lang="en-IN" sz="4000" dirty="0"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24985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                 Assumptions</a:t>
            </a: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99176" cy="4873752"/>
          </a:xfrm>
        </p:spPr>
        <p:txBody>
          <a:bodyPr/>
          <a:lstStyle/>
          <a:p>
            <a:r>
              <a:rPr lang="en-US" dirty="0"/>
              <a:t>Data are paired and come from the same population.</a:t>
            </a:r>
          </a:p>
          <a:p>
            <a:endParaRPr lang="en-US" dirty="0"/>
          </a:p>
          <a:p>
            <a:r>
              <a:rPr lang="en-US" dirty="0"/>
              <a:t>Each paired is chosen randomly &amp; independently.</a:t>
            </a:r>
          </a:p>
          <a:p>
            <a:endParaRPr lang="en-US" dirty="0"/>
          </a:p>
          <a:p>
            <a:r>
              <a:rPr lang="en-US" dirty="0"/>
              <a:t>The data are measured on at last an internal scale when, as is usual, within pair differences are calculated to perform the test.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79908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r>
              <a:rPr lang="en-US" dirty="0">
                <a:latin typeface="Algerian" pitchFamily="82" charset="0"/>
              </a:rPr>
              <a:t>Wilcoxon Signed Rank Sum Test(Paired Sample) or Wilcoxon matched pairs test :</a:t>
            </a:r>
            <a:endParaRPr lang="en-IN" dirty="0">
              <a:latin typeface="Algerian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/>
              <a:t>State the null hypothesis – in this case it is that the median difference, M, is equal to zero.</a:t>
            </a:r>
          </a:p>
          <a:p>
            <a:pPr lvl="1">
              <a:buFont typeface="Wingdings" pitchFamily="2" charset="2"/>
              <a:buChar char="Ø"/>
            </a:pPr>
            <a:r>
              <a:rPr lang="en-US" dirty="0"/>
              <a:t>We wish to test H0 : M1 = M2 against </a:t>
            </a:r>
          </a:p>
          <a:p>
            <a:pPr marL="365760" lvl="1" indent="0">
              <a:buNone/>
            </a:pPr>
            <a:r>
              <a:rPr lang="en-US" dirty="0"/>
              <a:t>                               H1 : M1 &gt; M2</a:t>
            </a:r>
          </a:p>
          <a:p>
            <a:pPr marL="365760" lvl="1" indent="0">
              <a:buNone/>
            </a:pPr>
            <a:r>
              <a:rPr lang="en-US" dirty="0"/>
              <a:t>                                H1 : M1 &lt; M2</a:t>
            </a:r>
          </a:p>
          <a:p>
            <a:pPr marL="365760" lvl="1" indent="0">
              <a:buNone/>
            </a:pPr>
            <a:r>
              <a:rPr lang="en-US" dirty="0"/>
              <a:t>                                H1 : M1 ≠ M2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Here, are the notation M1 &amp;M2 for population median.</a:t>
            </a:r>
          </a:p>
          <a:p>
            <a:pPr>
              <a:buFont typeface="Wingdings" pitchFamily="2" charset="2"/>
              <a:buChar char="Ø"/>
            </a:pPr>
            <a:r>
              <a:rPr lang="en-US" dirty="0"/>
              <a:t>Calculate W+ = Sum of the ranks of the positive differences &amp; W- = Sum of the ranks of the negative differences (As a check the total, W+ + W- = should be equal to n(n+1)/2).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658314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cap="none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Examples</a:t>
            </a:r>
            <a:endParaRPr lang="en-IN" sz="36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487375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/>
              <a:t>Test of hypothesis that there is no difference between the perceived quality of the two samples A and B. Use Wilcoxon matched pairs test at 5% level of significance. Following data are given below.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</a:t>
            </a:r>
            <a:endParaRPr lang="en-IN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3321408"/>
              </p:ext>
            </p:extLst>
          </p:nvPr>
        </p:nvGraphicFramePr>
        <p:xfrm>
          <a:off x="251512" y="3573016"/>
          <a:ext cx="8424945" cy="1389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521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43204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432049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504056">
                <a:tc>
                  <a:txBody>
                    <a:bodyPr/>
                    <a:lstStyle/>
                    <a:p>
                      <a:r>
                        <a:rPr lang="en-US" dirty="0"/>
                        <a:t>Pair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9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16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en-US" dirty="0"/>
                        <a:t>Brand</a:t>
                      </a:r>
                      <a:r>
                        <a:rPr lang="en-US" baseline="0" dirty="0"/>
                        <a:t> 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56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65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75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2848">
                <a:tc>
                  <a:txBody>
                    <a:bodyPr/>
                    <a:lstStyle/>
                    <a:p>
                      <a:r>
                        <a:rPr lang="en-US" dirty="0"/>
                        <a:t>Brand 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41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32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24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58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53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52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44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57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40</a:t>
                      </a:r>
                      <a:endParaRPr lang="en-IN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68</a:t>
                      </a:r>
                      <a:endParaRPr lang="en-IN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2268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467600" cy="1224136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Answer :</a:t>
            </a:r>
            <a:b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IN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95536" y="1772816"/>
            <a:ext cx="7704856" cy="4701136"/>
          </a:xfrm>
        </p:spPr>
        <p:txBody>
          <a:bodyPr/>
          <a:lstStyle/>
          <a:p>
            <a:r>
              <a:rPr lang="en-US" dirty="0"/>
              <a:t>H0 : There is no difference between the perceived quality of the two samples.</a:t>
            </a:r>
          </a:p>
          <a:p>
            <a:endParaRPr lang="en-US" dirty="0"/>
          </a:p>
          <a:p>
            <a:r>
              <a:rPr lang="en-US" dirty="0"/>
              <a:t>H1 : There is difference between  the perceived quality of the two samples.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30983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2894410"/>
              </p:ext>
            </p:extLst>
          </p:nvPr>
        </p:nvGraphicFramePr>
        <p:xfrm>
          <a:off x="107503" y="188648"/>
          <a:ext cx="8568952" cy="65706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2007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47172">
                <a:tc>
                  <a:txBody>
                    <a:bodyPr/>
                    <a:lstStyle/>
                    <a:p>
                      <a:r>
                        <a:rPr lang="en-US" dirty="0" err="1"/>
                        <a:t>Paire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 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 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Diff=A-B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</a:t>
                      </a:r>
                      <a:r>
                        <a:rPr lang="en-US" baseline="0" dirty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Signed</a:t>
                      </a:r>
                      <a:r>
                        <a:rPr lang="en-US" baseline="0" dirty="0"/>
                        <a:t> of rank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13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246"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9117623"/>
              </p:ext>
            </p:extLst>
          </p:nvPr>
        </p:nvGraphicFramePr>
        <p:xfrm>
          <a:off x="107504" y="188639"/>
          <a:ext cx="8721351" cy="65642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459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459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91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459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9933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7946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3288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628602">
                <a:tc>
                  <a:txBody>
                    <a:bodyPr/>
                    <a:lstStyle/>
                    <a:p>
                      <a:r>
                        <a:rPr lang="en-US" dirty="0"/>
                        <a:t>Pair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 A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Brand 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Diff=A-B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Abs</a:t>
                      </a:r>
                      <a:r>
                        <a:rPr lang="en-US" baseline="0" dirty="0"/>
                        <a:t>  Diff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Rank</a:t>
                      </a:r>
                      <a:endParaRPr lang="en-IN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en-US" dirty="0"/>
                        <a:t>Signed</a:t>
                      </a:r>
                      <a:r>
                        <a:rPr lang="en-US" baseline="0" dirty="0"/>
                        <a:t> of rank</a:t>
                      </a:r>
                      <a:endParaRPr lang="en-IN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_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-6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69852">
                <a:tc>
                  <a:txBody>
                    <a:bodyPr/>
                    <a:lstStyle/>
                    <a:p>
                      <a:r>
                        <a:rPr lang="en-US" dirty="0"/>
                        <a:t>11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+4.5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13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-9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2.5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-2.5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40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70285">
                <a:tc>
                  <a:txBody>
                    <a:bodyPr/>
                    <a:lstStyle/>
                    <a:p>
                      <a:r>
                        <a:rPr lang="en-US" dirty="0"/>
                        <a:t>16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75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68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+7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6132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23529" y="134501"/>
            <a:ext cx="8136903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US" sz="2400" dirty="0"/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/>
              <a:t>We calculate W+ = 101.5</a:t>
            </a:r>
          </a:p>
          <a:p>
            <a:pPr lvl="0"/>
            <a:r>
              <a:rPr lang="en-US" sz="2400" dirty="0"/>
              <a:t>    (13+2.5+4.5+11+10+12+15+8+4.5+14+7 = 101.5)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     and W- =18.5</a:t>
            </a:r>
          </a:p>
          <a:p>
            <a:pPr lvl="0"/>
            <a:r>
              <a:rPr lang="en-US" sz="2400" dirty="0"/>
              <a:t>     (6+1+9+2.5 = 18.5)</a:t>
            </a:r>
          </a:p>
          <a:p>
            <a:pPr lvl="0"/>
            <a:r>
              <a:rPr lang="en-US" sz="2400" dirty="0"/>
              <a:t> </a:t>
            </a:r>
          </a:p>
          <a:p>
            <a:pPr lvl="0"/>
            <a:r>
              <a:rPr lang="en-US" sz="2400" dirty="0"/>
              <a:t>     Total W++W- = n(n+1)/2 = 120.</a:t>
            </a:r>
          </a:p>
          <a:p>
            <a:pPr lvl="0"/>
            <a:r>
              <a:rPr lang="en-US" sz="2400" dirty="0"/>
              <a:t>      Also, the reduced sample size n = 15.</a:t>
            </a:r>
          </a:p>
          <a:p>
            <a:pPr lvl="0"/>
            <a:r>
              <a:rPr lang="en-US" sz="2400" dirty="0"/>
              <a:t>    </a:t>
            </a:r>
          </a:p>
          <a:p>
            <a:pPr marL="342900" lvl="0" indent="-342900">
              <a:buFont typeface="Wingdings" pitchFamily="2" charset="2"/>
              <a:buChar char="Ø"/>
            </a:pPr>
            <a:r>
              <a:rPr lang="en-US" sz="2400" dirty="0"/>
              <a:t>We calculated value 18.5 is  less than tabled value (25) of W at 5% level of significance. Here, we accepted the null hypothesis.</a:t>
            </a:r>
          </a:p>
        </p:txBody>
      </p:sp>
    </p:spTree>
    <p:extLst>
      <p:ext uri="{BB962C8B-B14F-4D97-AF65-F5344CB8AC3E}">
        <p14:creationId xmlns:p14="http://schemas.microsoft.com/office/powerpoint/2010/main" val="576493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97740" y="2967335"/>
            <a:ext cx="3948517" cy="7694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Thank you</a:t>
            </a:r>
            <a:endParaRPr lang="en-US" sz="4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96057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239</TotalTime>
  <Words>622</Words>
  <Application>Microsoft Office PowerPoint</Application>
  <PresentationFormat>On-screen Show (4:3)</PresentationFormat>
  <Paragraphs>227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Algerian</vt:lpstr>
      <vt:lpstr>Arial</vt:lpstr>
      <vt:lpstr>Century Schoolbook</vt:lpstr>
      <vt:lpstr>Times New Roman</vt:lpstr>
      <vt:lpstr>Wingdings</vt:lpstr>
      <vt:lpstr>Wingdings 2</vt:lpstr>
      <vt:lpstr>Oriel</vt:lpstr>
      <vt:lpstr>Wilcoxon Signed Rank Sum Test</vt:lpstr>
      <vt:lpstr>introduction</vt:lpstr>
      <vt:lpstr>                 Assumptions</vt:lpstr>
      <vt:lpstr>Wilcoxon Signed Rank Sum Test(Paired Sample) or Wilcoxon matched pairs test :</vt:lpstr>
      <vt:lpstr>Examples</vt:lpstr>
      <vt:lpstr>Answer : 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Wilcoxon Signed Rank Sum Test</dc:title>
  <dc:creator>HPLAP1</dc:creator>
  <cp:lastModifiedBy>OWNER</cp:lastModifiedBy>
  <cp:revision>22</cp:revision>
  <dcterms:created xsi:type="dcterms:W3CDTF">2023-04-05T02:47:47Z</dcterms:created>
  <dcterms:modified xsi:type="dcterms:W3CDTF">2025-01-20T16:48:06Z</dcterms:modified>
</cp:coreProperties>
</file>